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60" r:id="rId3"/>
    <p:sldId id="257" r:id="rId4"/>
    <p:sldId id="258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2D"/>
    <a:srgbClr val="183834"/>
    <a:srgbClr val="91F263"/>
    <a:srgbClr val="F060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6FC2E-172A-B115-3111-B8879D7C18EB}" v="559" dt="2021-08-03T15:00:54.869"/>
    <p1510:client id="{8B19DF7C-8F4F-4C85-A926-1A1E55FCE6A3}" v="1510" dt="2021-08-03T17:01:02.866"/>
    <p1510:client id="{EC845881-2A71-4D2C-A183-ED5FE59BE1D5}" v="1033" dt="2021-08-03T07:57:30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E5CD0-9DC0-499D-A8B7-EECF4E1B32C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0B9A3A-02EE-4BBF-8E52-C28043852777}">
      <dgm:prSet/>
      <dgm:spPr/>
      <dgm:t>
        <a:bodyPr/>
        <a:lstStyle/>
        <a:p>
          <a:r>
            <a:rPr lang="en-US"/>
            <a:t>There are some reasons we cannot avoid the employee to leave the organization.</a:t>
          </a:r>
        </a:p>
      </dgm:t>
    </dgm:pt>
    <dgm:pt modelId="{D622ED11-06B2-4E1F-B3F7-E631C8697E54}" type="parTrans" cxnId="{69EB2AE7-8FDD-4FA0-8286-DC0D32C0EB07}">
      <dgm:prSet/>
      <dgm:spPr/>
      <dgm:t>
        <a:bodyPr/>
        <a:lstStyle/>
        <a:p>
          <a:endParaRPr lang="en-US"/>
        </a:p>
      </dgm:t>
    </dgm:pt>
    <dgm:pt modelId="{BB133FFE-CE6B-4A61-9FC4-BBFA5662E233}" type="sibTrans" cxnId="{69EB2AE7-8FDD-4FA0-8286-DC0D32C0EB07}">
      <dgm:prSet/>
      <dgm:spPr/>
      <dgm:t>
        <a:bodyPr/>
        <a:lstStyle/>
        <a:p>
          <a:endParaRPr lang="en-US"/>
        </a:p>
      </dgm:t>
    </dgm:pt>
    <dgm:pt modelId="{D4B49B4A-BD0A-4C8D-8213-018FD2DC7C2D}">
      <dgm:prSet/>
      <dgm:spPr/>
      <dgm:t>
        <a:bodyPr/>
        <a:lstStyle/>
        <a:p>
          <a:r>
            <a:rPr lang="en-US"/>
            <a:t>We also have some employees who must transfer so they will have to leave the company effective immediately though they are satisfied with their job.</a:t>
          </a:r>
        </a:p>
      </dgm:t>
    </dgm:pt>
    <dgm:pt modelId="{B958E9D0-332B-41F3-9CA3-9C8304D65CD1}" type="parTrans" cxnId="{37F22F4E-5227-4C3F-94DF-AEE37A92AB08}">
      <dgm:prSet/>
      <dgm:spPr/>
      <dgm:t>
        <a:bodyPr/>
        <a:lstStyle/>
        <a:p>
          <a:endParaRPr lang="en-US"/>
        </a:p>
      </dgm:t>
    </dgm:pt>
    <dgm:pt modelId="{B6F904BD-03FC-4A45-A2A1-8DC892AEFE7A}" type="sibTrans" cxnId="{37F22F4E-5227-4C3F-94DF-AEE37A92AB08}">
      <dgm:prSet/>
      <dgm:spPr/>
      <dgm:t>
        <a:bodyPr/>
        <a:lstStyle/>
        <a:p>
          <a:endParaRPr lang="en-US"/>
        </a:p>
      </dgm:t>
    </dgm:pt>
    <dgm:pt modelId="{34C76816-45A7-4066-95E1-987603FFE0D7}" type="pres">
      <dgm:prSet presAssocID="{9D9E5CD0-9DC0-499D-A8B7-EECF4E1B32CA}" presName="linear" presStyleCnt="0">
        <dgm:presLayoutVars>
          <dgm:animLvl val="lvl"/>
          <dgm:resizeHandles val="exact"/>
        </dgm:presLayoutVars>
      </dgm:prSet>
      <dgm:spPr/>
    </dgm:pt>
    <dgm:pt modelId="{43E1A668-4241-40A6-B616-65B54391AB0B}" type="pres">
      <dgm:prSet presAssocID="{EA0B9A3A-02EE-4BBF-8E52-C2804385277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83E53C-142A-4E88-87D3-1D700197DA19}" type="pres">
      <dgm:prSet presAssocID="{BB133FFE-CE6B-4A61-9FC4-BBFA5662E233}" presName="spacer" presStyleCnt="0"/>
      <dgm:spPr/>
    </dgm:pt>
    <dgm:pt modelId="{8013C0C4-77E7-44F7-B9D0-D6489B1E51D6}" type="pres">
      <dgm:prSet presAssocID="{D4B49B4A-BD0A-4C8D-8213-018FD2DC7C2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7F22F4E-5227-4C3F-94DF-AEE37A92AB08}" srcId="{9D9E5CD0-9DC0-499D-A8B7-EECF4E1B32CA}" destId="{D4B49B4A-BD0A-4C8D-8213-018FD2DC7C2D}" srcOrd="1" destOrd="0" parTransId="{B958E9D0-332B-41F3-9CA3-9C8304D65CD1}" sibTransId="{B6F904BD-03FC-4A45-A2A1-8DC892AEFE7A}"/>
    <dgm:cxn modelId="{BA811B8C-D6CE-4A6A-8DF2-1B0824A6CC50}" type="presOf" srcId="{9D9E5CD0-9DC0-499D-A8B7-EECF4E1B32CA}" destId="{34C76816-45A7-4066-95E1-987603FFE0D7}" srcOrd="0" destOrd="0" presId="urn:microsoft.com/office/officeart/2005/8/layout/vList2"/>
    <dgm:cxn modelId="{A28B4199-E242-4F6D-9F2F-E8B9EAE0C863}" type="presOf" srcId="{D4B49B4A-BD0A-4C8D-8213-018FD2DC7C2D}" destId="{8013C0C4-77E7-44F7-B9D0-D6489B1E51D6}" srcOrd="0" destOrd="0" presId="urn:microsoft.com/office/officeart/2005/8/layout/vList2"/>
    <dgm:cxn modelId="{FBB6949D-953B-483C-AB87-96812293BB19}" type="presOf" srcId="{EA0B9A3A-02EE-4BBF-8E52-C28043852777}" destId="{43E1A668-4241-40A6-B616-65B54391AB0B}" srcOrd="0" destOrd="0" presId="urn:microsoft.com/office/officeart/2005/8/layout/vList2"/>
    <dgm:cxn modelId="{69EB2AE7-8FDD-4FA0-8286-DC0D32C0EB07}" srcId="{9D9E5CD0-9DC0-499D-A8B7-EECF4E1B32CA}" destId="{EA0B9A3A-02EE-4BBF-8E52-C28043852777}" srcOrd="0" destOrd="0" parTransId="{D622ED11-06B2-4E1F-B3F7-E631C8697E54}" sibTransId="{BB133FFE-CE6B-4A61-9FC4-BBFA5662E233}"/>
    <dgm:cxn modelId="{1FCE9B48-5B80-4EEB-B012-73CC2ECCA03A}" type="presParOf" srcId="{34C76816-45A7-4066-95E1-987603FFE0D7}" destId="{43E1A668-4241-40A6-B616-65B54391AB0B}" srcOrd="0" destOrd="0" presId="urn:microsoft.com/office/officeart/2005/8/layout/vList2"/>
    <dgm:cxn modelId="{51CCBE1D-0500-4DB3-A088-9F37A887A2FF}" type="presParOf" srcId="{34C76816-45A7-4066-95E1-987603FFE0D7}" destId="{FC83E53C-142A-4E88-87D3-1D700197DA19}" srcOrd="1" destOrd="0" presId="urn:microsoft.com/office/officeart/2005/8/layout/vList2"/>
    <dgm:cxn modelId="{FD09F253-FBBC-4066-BE71-3D56D03370DE}" type="presParOf" srcId="{34C76816-45A7-4066-95E1-987603FFE0D7}" destId="{8013C0C4-77E7-44F7-B9D0-D6489B1E51D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1A668-4241-40A6-B616-65B54391AB0B}">
      <dsp:nvSpPr>
        <dsp:cNvPr id="0" name=""/>
        <dsp:cNvSpPr/>
      </dsp:nvSpPr>
      <dsp:spPr>
        <a:xfrm>
          <a:off x="0" y="86125"/>
          <a:ext cx="5914209" cy="2493562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There are some reasons we cannot avoid the employee to leave the organization.</a:t>
          </a:r>
        </a:p>
      </dsp:txBody>
      <dsp:txXfrm>
        <a:off x="121726" y="207851"/>
        <a:ext cx="5670757" cy="2250110"/>
      </dsp:txXfrm>
    </dsp:sp>
    <dsp:sp modelId="{8013C0C4-77E7-44F7-B9D0-D6489B1E51D6}">
      <dsp:nvSpPr>
        <dsp:cNvPr id="0" name=""/>
        <dsp:cNvSpPr/>
      </dsp:nvSpPr>
      <dsp:spPr>
        <a:xfrm>
          <a:off x="0" y="2668968"/>
          <a:ext cx="5914209" cy="2493562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We also have some employees who must transfer so they will have to leave the company effective immediately though they are satisfied with their job.</a:t>
          </a:r>
        </a:p>
      </dsp:txBody>
      <dsp:txXfrm>
        <a:off x="121726" y="2790694"/>
        <a:ext cx="5670757" cy="2250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03T06:32:23.49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11744 4592 16383 0 0,'0'0'-16383'0'0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2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8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231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552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2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33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611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479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782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1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9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2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429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95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97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1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5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dm310.blogspot.com/2014/11/another-thank-you-i-just-want-to-thank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customXml" Target="../ink/ink1.xml"/><Relationship Id="rId4" Type="http://schemas.openxmlformats.org/officeDocument/2006/relationships/hyperlink" Target="https://pngimg.com/download/3808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tive-commons-images.com/highway-signs/b/benefits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Abstract silver light patterns">
            <a:extLst>
              <a:ext uri="{FF2B5EF4-FFF2-40B4-BE49-F238E27FC236}">
                <a16:creationId xmlns:a16="http://schemas.microsoft.com/office/drawing/2014/main" id="{3F6C0C0F-2D71-4A5F-9651-62B67B97A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14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18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20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0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2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2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latin typeface="Georgia Pro"/>
              </a:rPr>
              <a:t>Employee Attrition Predictor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6"/>
            <a:ext cx="6815669" cy="165947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Meera Krishnakumar</a:t>
            </a:r>
          </a:p>
          <a:p>
            <a:r>
              <a:rPr lang="en-US" dirty="0"/>
              <a:t>V Raghav Anand</a:t>
            </a:r>
          </a:p>
          <a:p>
            <a:r>
              <a:rPr lang="en-US" dirty="0"/>
              <a:t>Parvathy AJ</a:t>
            </a:r>
          </a:p>
          <a:p>
            <a:r>
              <a:rPr lang="en-US" dirty="0"/>
              <a:t>S. Sai </a:t>
            </a:r>
            <a:r>
              <a:rPr lang="en-US" dirty="0" err="1"/>
              <a:t>Sreelekha</a:t>
            </a:r>
            <a:endParaRPr lang="en-US" dirty="0"/>
          </a:p>
          <a:p>
            <a:r>
              <a:rPr lang="en-US" dirty="0"/>
              <a:t>P. Sri Sneha </a:t>
            </a:r>
            <a:r>
              <a:rPr lang="en-US" dirty="0" err="1"/>
              <a:t>Karthika</a:t>
            </a:r>
            <a:endParaRPr lang="en-US" dirty="0"/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32FE5-D6F5-453B-AFDB-1A4ECBDC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FILLING THE FORM IN SUCH A WAY THAT THE PREDICTION SAYS THE EMPLOYEE WILL LEAVE THE COMPANY: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8F90C-6E9A-4C2A-AA3E-4821BC7A1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5" y="2557463"/>
            <a:ext cx="6385909" cy="3317875"/>
          </a:xfrm>
        </p:spPr>
      </p:pic>
    </p:spTree>
    <p:extLst>
      <p:ext uri="{BB962C8B-B14F-4D97-AF65-F5344CB8AC3E}">
        <p14:creationId xmlns:p14="http://schemas.microsoft.com/office/powerpoint/2010/main" val="365851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9AD1-0941-4A82-B0D0-8052051D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PREDICTION OBTAINED AFTER CLICKING THE PREDICT BUTTON:</a:t>
            </a: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CE9D37-9A92-4F0E-9399-856910262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30" y="2557463"/>
            <a:ext cx="6567339" cy="3317875"/>
          </a:xfrm>
        </p:spPr>
      </p:pic>
    </p:spTree>
    <p:extLst>
      <p:ext uri="{BB962C8B-B14F-4D97-AF65-F5344CB8AC3E}">
        <p14:creationId xmlns:p14="http://schemas.microsoft.com/office/powerpoint/2010/main" val="164048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6000BCC-1513-4823-993D-5C55429F9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558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lood in a test tube">
            <a:extLst>
              <a:ext uri="{FF2B5EF4-FFF2-40B4-BE49-F238E27FC236}">
                <a16:creationId xmlns:a16="http://schemas.microsoft.com/office/drawing/2014/main" id="{56226EEE-2DA5-4F1A-AF1A-DCEE33130F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t="3326" b="124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02128-BD9D-4392-845F-414FA7969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981" y="893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F3E436C-CDF0-4D56-908E-C221B3227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0C27FB-26B8-417F-8720-C72BDADAD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20F840-8FAA-40E7-9C1B-5A93DF179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A5ADA86-63DC-4D08-B68D-0DBD66B53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3193EE0-DC4B-4DD2-95C6-76AD5A75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latin typeface="Brush Script MT"/>
              </a:rPr>
              <a:t>Conclusion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47A877-BD6E-4B4B-9EB1-072593041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0C391-FAAA-4668-B158-E2DECD648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latin typeface="Georgia Pro Cond"/>
              </a:rPr>
              <a:t>Using  Emplyee Attrition predictor, we can predict whether the employee stays in the organization or not using some parameters.</a:t>
            </a:r>
          </a:p>
          <a:p>
            <a:pPr>
              <a:lnSpc>
                <a:spcPct val="90000"/>
              </a:lnSpc>
              <a:buSzPct val="114999"/>
            </a:pPr>
            <a:r>
              <a:rPr lang="en-US" sz="2200">
                <a:latin typeface="Georgia Pro Cond"/>
              </a:rPr>
              <a:t>On the contrary,  we cannot predict that the satified employee or the employee that wants to stay may have to quit the organization due to some other reasons.</a:t>
            </a:r>
          </a:p>
          <a:p>
            <a:pPr>
              <a:lnSpc>
                <a:spcPct val="90000"/>
              </a:lnSpc>
              <a:buSzPct val="114999"/>
            </a:pPr>
            <a:r>
              <a:rPr lang="en-US" sz="2200">
                <a:latin typeface="Georgia Pro Cond"/>
              </a:rPr>
              <a:t>We cannot be so sure that employee will permantly stay or will leave the organization.</a:t>
            </a:r>
          </a:p>
          <a:p>
            <a:pPr>
              <a:lnSpc>
                <a:spcPct val="90000"/>
              </a:lnSpc>
              <a:buSzPct val="114999"/>
            </a:pPr>
            <a:r>
              <a:rPr lang="en-US" sz="2200">
                <a:latin typeface="Georgia Pro Cond"/>
              </a:rPr>
              <a:t>By using this predictor, we may not avoid the employee attrition completely but to maximum extent we can prevent them.</a:t>
            </a:r>
          </a:p>
          <a:p>
            <a:pPr>
              <a:lnSpc>
                <a:spcPct val="90000"/>
              </a:lnSpc>
              <a:buSzPct val="114999"/>
            </a:pPr>
            <a:endParaRPr lang="en-US" sz="2200">
              <a:latin typeface="Georgia Pro Cond"/>
            </a:endParaRPr>
          </a:p>
        </p:txBody>
      </p:sp>
    </p:spTree>
    <p:extLst>
      <p:ext uri="{BB962C8B-B14F-4D97-AF65-F5344CB8AC3E}">
        <p14:creationId xmlns:p14="http://schemas.microsoft.com/office/powerpoint/2010/main" val="3233882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B80853-775B-47C1-A508-0AAD6FCE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F62520-0403-497A-958B-FD6E8037E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85" y="471792"/>
            <a:ext cx="11264630" cy="5914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0559B80-5E0F-45B1-ADE0-8AD22B0ED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42655" y="1115259"/>
            <a:ext cx="6906691" cy="46274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3A422A-21ED-464B-B2EF-EE5B061BE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744" y="635508"/>
            <a:ext cx="10954512" cy="5586984"/>
          </a:xfrm>
          <a:prstGeom prst="rect">
            <a:avLst/>
          </a:prstGeom>
          <a:noFill/>
          <a:ln w="22225" cap="flat">
            <a:solidFill>
              <a:srgbClr val="FB3D80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06E24-35B9-415F-8A6B-9B7765E4081F}"/>
              </a:ext>
            </a:extLst>
          </p:cNvPr>
          <p:cNvSpPr txBox="1"/>
          <p:nvPr/>
        </p:nvSpPr>
        <p:spPr>
          <a:xfrm>
            <a:off x="4724400" y="434816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73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6" name="Picture 15" descr="Light bulb on yellow background with sketched light beams and cord">
            <a:extLst>
              <a:ext uri="{FF2B5EF4-FFF2-40B4-BE49-F238E27FC236}">
                <a16:creationId xmlns:a16="http://schemas.microsoft.com/office/drawing/2014/main" id="{98B9836C-CB14-4037-92DD-58D89E3007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t="13060" r="1" b="1737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18257A-9AF4-4D78-A69A-8F68138B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Blackadder ITC"/>
              </a:rPr>
              <a:t>Introduction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66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68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2FAA-2E60-409C-A848-AECEC22B2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/>
              <a:buChar char="Ø"/>
            </a:pPr>
            <a:r>
              <a:rPr lang="en-US">
                <a:solidFill>
                  <a:schemeClr val="tx1"/>
                </a:solidFill>
              </a:rPr>
              <a:t>Companies invest a lot of time and resources in employee recruitment and training.</a:t>
            </a:r>
          </a:p>
          <a:p>
            <a:pPr>
              <a:buSzPct val="114999"/>
              <a:buFont typeface="Wingdings"/>
              <a:buChar char="Ø"/>
            </a:pPr>
            <a:r>
              <a:rPr lang="en-US">
                <a:solidFill>
                  <a:schemeClr val="tx1"/>
                </a:solidFill>
              </a:rPr>
              <a:t>When an employee leaves a company, the organization not only losing its time but also resources and must recruit their replacement which implies that they must again invest time and resources.</a:t>
            </a:r>
          </a:p>
          <a:p>
            <a:pPr>
              <a:buSzPct val="114999"/>
              <a:buFont typeface="Wingdings"/>
              <a:buChar char="Ø"/>
            </a:pPr>
            <a:r>
              <a:rPr lang="en-US">
                <a:solidFill>
                  <a:schemeClr val="tx1"/>
                </a:solidFill>
              </a:rPr>
              <a:t>Training a new employee takes a lot of time and its costly</a:t>
            </a:r>
          </a:p>
          <a:p>
            <a:pPr>
              <a:buSzPct val="114999"/>
              <a:buFont typeface="Wingdings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280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3D04-1097-4E9D-872B-EAF74D16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 sz="6600" b="0">
                <a:solidFill>
                  <a:srgbClr val="262626"/>
                </a:solidFill>
                <a:latin typeface="Modern Love Grunge"/>
                <a:ea typeface="Meiryo"/>
              </a:rPr>
              <a:t>What is it?</a:t>
            </a:r>
            <a:endParaRPr lang="en-US" sz="6600" b="0">
              <a:solidFill>
                <a:srgbClr val="262626"/>
              </a:solidFill>
              <a:latin typeface="Modern Love Grunge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ED9D84-DB86-43A5-B865-FFEACE66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256866" cy="3318936"/>
          </a:xfrm>
        </p:spPr>
        <p:txBody>
          <a:bodyPr vert="horz" lIns="109728" tIns="109728" rIns="109728" bIns="9144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Wingdings" panose="020B0503020204020204" pitchFamily="34" charset="0"/>
              <a:buChar char="q"/>
            </a:pPr>
            <a:r>
              <a:rPr lang="en-US" sz="2200">
                <a:solidFill>
                  <a:srgbClr val="262626"/>
                </a:solidFill>
                <a:latin typeface="Times New Roman"/>
                <a:ea typeface="Meiryo"/>
                <a:cs typeface="Times New Roman"/>
              </a:rPr>
              <a:t>Employee Attrition is a natural process by which employees leave the work force.</a:t>
            </a:r>
          </a:p>
          <a:p>
            <a:pPr marL="285750" indent="-285750">
              <a:lnSpc>
                <a:spcPct val="90000"/>
              </a:lnSpc>
              <a:buFont typeface="Wingdings" panose="020B0503020204020204" pitchFamily="34" charset="0"/>
              <a:buChar char="q"/>
            </a:pPr>
            <a:r>
              <a:rPr lang="en-US" sz="2200">
                <a:solidFill>
                  <a:srgbClr val="262626"/>
                </a:solidFill>
                <a:latin typeface="Times New Roman"/>
                <a:ea typeface="Meiryo"/>
                <a:cs typeface="Times New Roman"/>
              </a:rPr>
              <a:t>Here we predict whether this employee attrition based on the given inputs like satisfaction level, number of projects, working hours, salary, , promotions etc.,</a:t>
            </a:r>
          </a:p>
          <a:p>
            <a:pPr marL="285750" indent="-285750">
              <a:lnSpc>
                <a:spcPct val="90000"/>
              </a:lnSpc>
              <a:buFont typeface="Wingdings" panose="020B0503020204020204" pitchFamily="34" charset="0"/>
              <a:buChar char="q"/>
            </a:pPr>
            <a:r>
              <a:rPr lang="en-US" sz="2200">
                <a:solidFill>
                  <a:srgbClr val="262626"/>
                </a:solidFill>
                <a:latin typeface="Times New Roman"/>
                <a:ea typeface="Meiryo"/>
                <a:cs typeface="Times New Roman"/>
              </a:rPr>
              <a:t>Using these parameters, we can predict whether the employee will stay or leave the company.</a:t>
            </a:r>
          </a:p>
          <a:p>
            <a:pPr marL="285750" indent="-285750">
              <a:lnSpc>
                <a:spcPct val="90000"/>
              </a:lnSpc>
              <a:buFont typeface="Wingdings" panose="020B0503020204020204" pitchFamily="34" charset="0"/>
              <a:buChar char="q"/>
            </a:pPr>
            <a:endParaRPr lang="en-US" sz="2200">
              <a:solidFill>
                <a:srgbClr val="262626"/>
              </a:solidFill>
              <a:latin typeface="Times New Roman"/>
              <a:ea typeface="Meiryo"/>
              <a:cs typeface="Times New Roman"/>
            </a:endParaRP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EFDD1F4C-7F7C-4EFF-BE86-615DBA167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085026" y="2757636"/>
            <a:ext cx="2739728" cy="2739728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1C8C0A-327B-4855-933F-2A1A9639BAFC}"/>
                  </a:ext>
                </a:extLst>
              </p14:cNvPr>
              <p14:cNvContentPartPr/>
              <p14:nvPr/>
            </p14:nvContentPartPr>
            <p14:xfrm>
              <a:off x="8429624" y="2919178"/>
              <a:ext cx="19050" cy="1905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1C8C0A-327B-4855-933F-2A1A9639BAF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72124" y="-2795822"/>
                <a:ext cx="5715000" cy="11430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2A6B72A1-1166-435C-81A4-4FE7B88FB204}"/>
              </a:ext>
            </a:extLst>
          </p:cNvPr>
          <p:cNvSpPr txBox="1"/>
          <p:nvPr/>
        </p:nvSpPr>
        <p:spPr>
          <a:xfrm>
            <a:off x="8859187" y="3176666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53875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B6BD-893D-4656-8CD7-24EF958B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70" y="546793"/>
            <a:ext cx="10921155" cy="1167952"/>
          </a:xfrm>
        </p:spPr>
        <p:txBody>
          <a:bodyPr vert="horz" lIns="109728" tIns="109728" rIns="109728" bIns="91440" rtlCol="0" anchor="b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6700">
                <a:solidFill>
                  <a:srgbClr val="183834"/>
                </a:solidFill>
                <a:latin typeface="Lucida Calligraphy"/>
                <a:ea typeface="Meiryo"/>
              </a:rPr>
              <a:t>Advantages</a:t>
            </a:r>
            <a:endParaRPr lang="en-US" sz="6700">
              <a:solidFill>
                <a:srgbClr val="183834"/>
              </a:solidFill>
              <a:latin typeface="Lucida Calligraphy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36D98-1F14-40A6-8DBC-76EB3CFE2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69" y="1939597"/>
            <a:ext cx="6448357" cy="429940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342900" indent="-342900" algn="l">
              <a:spcBef>
                <a:spcPts val="930"/>
              </a:spcBef>
              <a:buFont typeface="Wingdings" panose="020B0503020204020204" pitchFamily="34" charset="0"/>
              <a:buChar char="Ø"/>
            </a:pPr>
            <a:r>
              <a:rPr lang="en-US" sz="2800">
                <a:solidFill>
                  <a:srgbClr val="A3152D"/>
                </a:solidFill>
                <a:latin typeface="Georgia Pro"/>
                <a:ea typeface="Meiryo"/>
                <a:cs typeface="Microsoft Uighur"/>
              </a:rPr>
              <a:t>Employee attrition prediction uses machine learning models to predict what employees are predicted to leave the company.</a:t>
            </a:r>
            <a:endParaRPr lang="en-US" sz="2800">
              <a:solidFill>
                <a:srgbClr val="A3152D"/>
              </a:solidFill>
            </a:endParaRPr>
          </a:p>
          <a:p>
            <a:pPr marL="342900" indent="-342900" algn="l">
              <a:spcBef>
                <a:spcPts val="930"/>
              </a:spcBef>
              <a:buFont typeface="Wingdings" panose="020B0503020204020204" pitchFamily="34" charset="0"/>
              <a:buChar char="Ø"/>
            </a:pPr>
            <a:r>
              <a:rPr lang="en-US" sz="2800">
                <a:solidFill>
                  <a:srgbClr val="A3152D"/>
                </a:solidFill>
                <a:latin typeface="Georgia Pro"/>
                <a:ea typeface="Meiryo"/>
                <a:cs typeface="Microsoft Uighur"/>
              </a:rPr>
              <a:t>This helps us to predict employee attribution so that they can have a strategy to reduce this problem.</a:t>
            </a:r>
          </a:p>
          <a:p>
            <a:pPr algn="l">
              <a:spcBef>
                <a:spcPts val="930"/>
              </a:spcBef>
            </a:pPr>
            <a:endParaRPr lang="en-US" sz="3200">
              <a:solidFill>
                <a:srgbClr val="A3152D"/>
              </a:solidFill>
              <a:latin typeface="Microsoft Uighur"/>
              <a:ea typeface="Meiryo"/>
              <a:cs typeface="Microsoft Uighur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F6C950D-23C5-41AF-8E2E-2FF1C918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9844" y="2127194"/>
            <a:ext cx="4723718" cy="3626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E8CF7D-5FAA-4271-B482-C4E3D0399026}"/>
              </a:ext>
            </a:extLst>
          </p:cNvPr>
          <p:cNvSpPr txBox="1"/>
          <p:nvPr/>
        </p:nvSpPr>
        <p:spPr>
          <a:xfrm>
            <a:off x="8009744" y="3614113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3830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4E82-0319-40F2-AF19-136BE8D6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>
                <a:latin typeface="Forte"/>
              </a:rPr>
              <a:t>Comparison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3D2C4F-2E2A-4BD0-842D-5E484036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176" y="2560320"/>
            <a:ext cx="5168576" cy="33101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Georgia Pro Cond"/>
              </a:rPr>
              <a:t>Before</a:t>
            </a:r>
            <a:endParaRPr lang="en-US" dirty="0">
              <a:latin typeface="Georgia Pro Cond"/>
            </a:endParaRPr>
          </a:p>
          <a:p>
            <a:pPr>
              <a:buSzPct val="114999"/>
            </a:pPr>
            <a:r>
              <a:rPr lang="en-US" dirty="0">
                <a:latin typeface="Georgia Pro Cond"/>
              </a:rPr>
              <a:t>We do not know which employee will leave the organization .</a:t>
            </a:r>
          </a:p>
          <a:p>
            <a:pPr>
              <a:buSzPct val="114999"/>
            </a:pPr>
            <a:r>
              <a:rPr lang="en-US" dirty="0">
                <a:latin typeface="Georgia Pro Cond"/>
              </a:rPr>
              <a:t>So,  it effects the organization's time and resources.</a:t>
            </a:r>
          </a:p>
          <a:p>
            <a:pPr>
              <a:buSzPct val="114999"/>
            </a:pPr>
            <a:r>
              <a:rPr lang="en-US" dirty="0">
                <a:latin typeface="Georgia Pro Cond"/>
              </a:rPr>
              <a:t>We may even lose our best employee without knowing.</a:t>
            </a:r>
          </a:p>
          <a:p>
            <a:pPr>
              <a:buSzPct val="114999"/>
            </a:pPr>
            <a:endParaRPr lang="en-US" dirty="0">
              <a:latin typeface="Georgia Pro Cond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0AA98-03D9-4E1A-9733-1BC66D0D7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5157031" cy="3310128"/>
          </a:xfrm>
        </p:spPr>
        <p:txBody>
          <a:bodyPr>
            <a:normAutofit/>
          </a:bodyPr>
          <a:lstStyle/>
          <a:p>
            <a:r>
              <a:rPr lang="en-US" b="1" dirty="0">
                <a:latin typeface="Georgia Pro Cond"/>
              </a:rPr>
              <a:t>After</a:t>
            </a:r>
            <a:endParaRPr lang="en-US" b="1">
              <a:latin typeface="Georgia Pro Cond"/>
            </a:endParaRPr>
          </a:p>
          <a:p>
            <a:pPr>
              <a:buSzPct val="114999"/>
            </a:pPr>
            <a:r>
              <a:rPr lang="en-US" dirty="0">
                <a:latin typeface="Georgia Pro Cond"/>
              </a:rPr>
              <a:t>We can predict whether the employee is satisfied with our organization or not.</a:t>
            </a:r>
            <a:endParaRPr lang="en-US" b="1">
              <a:latin typeface="Georgia Pro Cond"/>
            </a:endParaRPr>
          </a:p>
          <a:p>
            <a:pPr>
              <a:buSzPct val="114999"/>
            </a:pPr>
            <a:r>
              <a:rPr lang="en-US" dirty="0">
                <a:latin typeface="Georgia Pro Cond"/>
              </a:rPr>
              <a:t>If not, we can use some statics like increasing salary , promotion etc., to keep them in the organization .</a:t>
            </a:r>
          </a:p>
        </p:txBody>
      </p:sp>
      <p:pic>
        <p:nvPicPr>
          <p:cNvPr id="7" name="Picture 7" descr="20+ Comparison Infographic Templates and Data Visualization Tips - Venngage">
            <a:extLst>
              <a:ext uri="{FF2B5EF4-FFF2-40B4-BE49-F238E27FC236}">
                <a16:creationId xmlns:a16="http://schemas.microsoft.com/office/drawing/2014/main" id="{4333AE6C-C732-4C5D-9A0E-ADC3CEB43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127" y="482253"/>
            <a:ext cx="3759198" cy="19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8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2BE4420-3B5F-4549-8B4A-77855B821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5876F6-95D4-48CB-8E3E-4401A96E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B84719-90BB-4D0C-92D8-61DC5512B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01A50-7E6F-42B4-8B6B-4AE38FF9E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36" y="1055077"/>
            <a:ext cx="3433453" cy="4794578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rgbClr val="262626"/>
                </a:solidFill>
                <a:latin typeface="Juice ITC"/>
              </a:rPr>
              <a:t>Disadvantages</a:t>
            </a: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B407EC4-5D16-4845-9840-4E28622B6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053" y="-2"/>
            <a:ext cx="753994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D444F627-7C72-48AA-BB56-F538D6FEA9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918824"/>
              </p:ext>
            </p:extLst>
          </p:nvPr>
        </p:nvGraphicFramePr>
        <p:xfrm>
          <a:off x="5470072" y="804670"/>
          <a:ext cx="591420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448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4CC69-405B-4745-A29E-FACF368D8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19D65F-0CE6-43FD-9F91-3C26A0B2A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405" y="2557463"/>
            <a:ext cx="6233189" cy="3317875"/>
          </a:xfrm>
        </p:spPr>
      </p:pic>
    </p:spTree>
    <p:extLst>
      <p:ext uri="{BB962C8B-B14F-4D97-AF65-F5344CB8AC3E}">
        <p14:creationId xmlns:p14="http://schemas.microsoft.com/office/powerpoint/2010/main" val="1823431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86CF-C1A6-4857-BAA1-90272F98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FILLING THE FORM IN SUCH A WAY THAT THE PREDICTION SAYS THE EMPLOYEE WON’T LEAVE THE COMPANY: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AA16AE-14AB-4DCC-AF20-4D538A7CA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51" y="2557463"/>
            <a:ext cx="6313498" cy="3317875"/>
          </a:xfrm>
        </p:spPr>
      </p:pic>
    </p:spTree>
    <p:extLst>
      <p:ext uri="{BB962C8B-B14F-4D97-AF65-F5344CB8AC3E}">
        <p14:creationId xmlns:p14="http://schemas.microsoft.com/office/powerpoint/2010/main" val="210303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2D4FE-F831-49D5-BB5D-925FBD66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 OBTAINED AFTER CLICKING THE PREDICT BUTTON: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3253A-A043-4B4C-B6F2-27E7C4966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35" y="2557463"/>
            <a:ext cx="6418129" cy="3317875"/>
          </a:xfrm>
        </p:spPr>
      </p:pic>
    </p:spTree>
    <p:extLst>
      <p:ext uri="{BB962C8B-B14F-4D97-AF65-F5344CB8AC3E}">
        <p14:creationId xmlns:p14="http://schemas.microsoft.com/office/powerpoint/2010/main" val="102992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</Words>
  <Application>Microsoft Office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8" baseType="lpstr">
      <vt:lpstr>Arial</vt:lpstr>
      <vt:lpstr>Blackadder ITC</vt:lpstr>
      <vt:lpstr>Brush Script MT</vt:lpstr>
      <vt:lpstr>Calibri</vt:lpstr>
      <vt:lpstr>Forte</vt:lpstr>
      <vt:lpstr>Garamond</vt:lpstr>
      <vt:lpstr>Georgia Pro</vt:lpstr>
      <vt:lpstr>Georgia Pro Cond</vt:lpstr>
      <vt:lpstr>Juice ITC</vt:lpstr>
      <vt:lpstr>Lucida Calligraphy</vt:lpstr>
      <vt:lpstr>Microsoft Uighur</vt:lpstr>
      <vt:lpstr>Modern Love Grunge</vt:lpstr>
      <vt:lpstr>Times New Roman</vt:lpstr>
      <vt:lpstr>Wingdings</vt:lpstr>
      <vt:lpstr>Organic</vt:lpstr>
      <vt:lpstr>Employee Attrition Predictor</vt:lpstr>
      <vt:lpstr>Introduction</vt:lpstr>
      <vt:lpstr>What is it?</vt:lpstr>
      <vt:lpstr>Advantages</vt:lpstr>
      <vt:lpstr>Comparison</vt:lpstr>
      <vt:lpstr>Disadvantages</vt:lpstr>
      <vt:lpstr>User Interface</vt:lpstr>
      <vt:lpstr>FILLING THE FORM IN SUCH A WAY THAT THE PREDICTION SAYS THE EMPLOYEE WON’T LEAVE THE COMPANY: </vt:lpstr>
      <vt:lpstr>PREDICTION OBTAINED AFTER CLICKING THE PREDICT BUTTON: </vt:lpstr>
      <vt:lpstr>FILLING THE FORM IN SUCH A WAY THAT THE PREDICTION SAYS THE EMPLOYEE WILL LEAVE THE COMPANY: </vt:lpstr>
      <vt:lpstr>PREDICTION OBTAINED AFTER CLICKING THE PREDICT BUTTON: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 RAGHAV ANAND</cp:lastModifiedBy>
  <cp:revision>240</cp:revision>
  <dcterms:created xsi:type="dcterms:W3CDTF">2021-08-03T06:20:44Z</dcterms:created>
  <dcterms:modified xsi:type="dcterms:W3CDTF">2021-08-05T10:57:29Z</dcterms:modified>
</cp:coreProperties>
</file>